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3" r:id="rId13"/>
    <p:sldId id="331" r:id="rId14"/>
    <p:sldId id="334" r:id="rId15"/>
    <p:sldId id="341" r:id="rId16"/>
    <p:sldId id="336" r:id="rId17"/>
    <p:sldId id="339" r:id="rId18"/>
    <p:sldId id="335" r:id="rId19"/>
    <p:sldId id="340" r:id="rId20"/>
    <p:sldId id="337" r:id="rId21"/>
    <p:sldId id="33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5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058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78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5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75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367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8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24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28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384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4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04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7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48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259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8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04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36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29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8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75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03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616A-FBCB-4A96-9148-09D44554346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2150-FAB2-47A0-83DE-7ACF679A0E1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09B2-1839-4864-9803-A1384DE4D33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EB75-D3EB-4B0C-B377-AFFA79617E2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1251-8350-4882-8ADC-524EC1D16F9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52F0-6CAD-48A4-85D6-7B0A40FA026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DD92-EE72-4D80-A551-AF95A8B37DF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7F03-D437-47B1-B829-42BB2C7BAF2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3399-6C0B-4D95-BFB8-7299E01F7E5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78C-3581-43D7-B2F5-7031306EB7B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Arial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B14E-023A-467F-B5BE-1F850584009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nl-NL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nl-NL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nl-NL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nl-NL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25A009DA-377D-48FB-925B-1D201A43E54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hyperlink" Target="http://www.google.nl/url?sa=i&amp;rct=j&amp;q=&amp;esrc=s&amp;source=images&amp;cd=&amp;cad=rja&amp;uact=8&amp;ved=&amp;url=http://www.verkeersmaterialen.nl/verbod-voor-eten-en-drinken.html&amp;ei=LoCdVcrZL4bmyQPKqLe4Cg&amp;psig=AFQjCNHQ_h9Ikvy-H09K3XagBbsPs95fSw&amp;ust=143647172740362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google.nl/url?sa=i&amp;rct=j&amp;q=&amp;esrc=s&amp;source=images&amp;cd=&amp;cad=rja&amp;uact=8&amp;ved=0CAcQjRw&amp;url=http://wakkeremensen.blogspot.com/2015/05/smartphone-verbod-op-school-leidt-tot.html&amp;ei=EoCdVeOdE4yS7AaL_p2ABw&amp;psig=AFQjCNGnEgvoXQyqYnVckTIhA6bLln8gkw&amp;ust=1436471661013298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&amp;url=http://www.lowlander.com/beers/&amp;ei=W3WdVZykPMX4ywPkv6L4Cg&amp;bvm=bv.96952980,d.bGQ&amp;psig=AFQjCNE-hE15TAljqyPy5yGFwMNOAKbohA&amp;ust=1436468956631949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source=images&amp;cd=&amp;cad=rja&amp;uact=8&amp;ved=0CAcQjRw&amp;url=http://www.bierenzo.nl/brouwerij/achouffe-brasserie&amp;ei=_nWdVb65OqPR7QbTz7iQBg&amp;bvm=bv.96952980,d.bGQ&amp;psig=AFQjCNE-hE15TAljqyPy5yGFwMNOAKbohA&amp;ust=1436468956631949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google.nl/url?sa=i&amp;rct=j&amp;q=&amp;esrc=s&amp;source=images&amp;cd=&amp;cad=rja&amp;uact=8&amp;ved=0CAcQjRw&amp;url=http://www.theet.nl/afbeeldingen&amp;ei=o3ydVZTDBaup7AbR4JvgBQ&amp;psig=AFQjCNG1g52ABZlE-5KGpFfzoiPVqdI4nw&amp;ust=1436470773330143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nl/url?sa=i&amp;rct=j&amp;q=&amp;esrc=s&amp;source=images&amp;cd=&amp;cad=rja&amp;uact=8&amp;ved=0CAcQjRw&amp;url=https://newagekids.wordpress.com/2013/05/23/nieuwetijdskindweetje/&amp;ei=ZHidVci-J8bT7Qbfm6eoBg&amp;bvm=bv.96952980,d.bGQ&amp;psig=AFQjCNGbt5YihoGvVlKXfp8EyRKOSroRsA&amp;ust=1436469646461790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Videos/Video%20instructies/Guus.M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Videos/Video%20instructies/Lars.M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CAcQjRw&amp;url=http://plazilla.com/page/4294988740/te-laat-komen-is-ook-een-vak&amp;ei=OFGdVe3ACaGf7gbs64K4Cg&amp;psig=AFQjCNHwt1DR6svH0vvdzHF-So2kLNKJoA&amp;ust=143645967667856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source=images&amp;cd=&amp;cad=rja&amp;uact=8&amp;ved=0CAcQjRw&amp;url=http://www.trouw.nl/tr/nl/4492/Nederland/article/detail/3757750/2014/09/27/Hockey-elitair-Niet-bij-ons-in-Rotterdam.dhtml&amp;ei=_lKdVajnFoOS7AaEmp_YCQ&amp;psig=AFQjCNHKS6JzX2t-JMF71eSUcUXWMAgJ6A&amp;ust=1436460107663265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nl/imgres?imgurl=http://i01.i.aliimg.com/wsphoto/v2/555745785_1/promotie-gratis-verzending-mannen-koele-harembroek-casual-sport-broek-joggingbroek-man-sportkleding-wholesale-retail-m-xxl.jpg&amp;imgrefurl=http://nl.aliexpress.com/store/product/Promotion-Free-shipping-Men-s-Cool-Harem-Pants-Casual-Sports-Pants-jogging-pants-Man-s-sportswear/406498_555745785.html&amp;h=500&amp;w=500&amp;tbnid=e6V0kznt8WDGuM:&amp;zoom=1&amp;docid=HcawtHQK6XoxAM&amp;ei=XDqdVc_8G8jMyAPC7bfYCg&amp;tbm=isch&amp;ved=0CBcQMygTMBM4rAI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nl/imgres?imgurl=http://i01.i.aliimg.com/wsphoto/v2/555745785_1/promotie-gratis-verzending-mannen-koele-harembroek-casual-sport-broek-joggingbroek-man-sportkleding-wholesale-retail-m-xxl.jpg&amp;imgrefurl=http://nl.aliexpress.com/store/product/Promotion-Free-shipping-Men-s-Cool-Harem-Pants-Casual-Sports-Pants-jogging-pants-Man-s-sportswear/406498_555745785.html&amp;h=500&amp;w=500&amp;tbnid=e6V0kznt8WDGuM:&amp;zoom=1&amp;docid=HcawtHQK6XoxAM&amp;ei=XDqdVc_8G8jMyAPC7bfYCg&amp;tbm=isch&amp;ved=0CBcQMygTMBM4rAI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hyperlink" Target="http://www.google.nl/url?sa=i&amp;rct=j&amp;q=&amp;esrc=s&amp;source=images&amp;cd=&amp;cad=rja&amp;uact=8&amp;ved=0CAcQjRw&amp;url=http://portal.skipos.nl/Vakantieroosters/SitePages/Introductiepagina.aspx&amp;ei=GWudVYLUK-W17gawgJLYBQ&amp;psig=AFQjCNH7PAkKVB_I627yR2c98JuTJM4ByQ&amp;ust=14364663210876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nl/url?sa=i&amp;rct=j&amp;q=&amp;esrc=s&amp;source=images&amp;cd=&amp;cad=rja&amp;uact=8&amp;ved=0CAcQjRw&amp;url=http://www.elliesverhalen.nl/?tag=zon&amp;ei=nW-dVe12qavsBvW3juAI&amp;bvm=bv.96952980,d.bGQ&amp;psig=AFQjCNEbIEkTpXYVbLUMUOW_s4dn6sTT1g&amp;ust=1436467444977589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smtClean="0">
                <a:solidFill>
                  <a:schemeClr val="bg1"/>
                </a:solidFill>
              </a:rPr>
              <a:t>Welkom</a:t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068960"/>
            <a:ext cx="6400800" cy="3789040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4000" b="1" dirty="0" err="1" smtClean="0">
                <a:solidFill>
                  <a:schemeClr val="bg1"/>
                </a:solidFill>
              </a:rPr>
              <a:t>Trainersavond</a:t>
            </a:r>
            <a:endParaRPr lang="en-US" altLang="nl-NL" sz="4000" b="1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2000" dirty="0" smtClean="0">
                <a:solidFill>
                  <a:schemeClr val="bg1"/>
                </a:solidFill>
              </a:rPr>
              <a:t>30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augustus</a:t>
            </a:r>
            <a:r>
              <a:rPr lang="en-US" altLang="nl-NL" sz="2000" dirty="0" smtClean="0">
                <a:solidFill>
                  <a:schemeClr val="bg1"/>
                </a:solidFill>
              </a:rPr>
              <a:t> 2017</a:t>
            </a: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2000" dirty="0" err="1" smtClean="0">
                <a:solidFill>
                  <a:schemeClr val="bg1"/>
                </a:solidFill>
              </a:rPr>
              <a:t>Hockeyclub</a:t>
            </a:r>
            <a:r>
              <a:rPr lang="en-US" altLang="nl-NL" sz="2000" dirty="0" smtClean="0">
                <a:solidFill>
                  <a:schemeClr val="bg1"/>
                </a:solidFill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Souburgh</a:t>
            </a:r>
            <a:endParaRPr lang="en-US" altLang="nl-NL" sz="20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3"/>
          <p:cNvSpPr>
            <a:spLocks noChangeArrowheads="1"/>
          </p:cNvSpPr>
          <p:nvPr/>
        </p:nvSpPr>
        <p:spPr bwMode="auto">
          <a:xfrm>
            <a:off x="3347864" y="2060848"/>
            <a:ext cx="2592388" cy="9144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nl-NL" altLang="nl-NL" dirty="0"/>
          </a:p>
          <a:p>
            <a:pPr algn="ctr" eaLnBrk="1" hangingPunct="1"/>
            <a:r>
              <a:rPr lang="nl-NL" altLang="nl-NL" sz="2800" b="1" dirty="0">
                <a:solidFill>
                  <a:schemeClr val="accent2"/>
                </a:solidFill>
              </a:rPr>
              <a:t>Training</a:t>
            </a:r>
          </a:p>
        </p:txBody>
      </p:sp>
      <p:sp>
        <p:nvSpPr>
          <p:cNvPr id="11" name="Rechthoek 3"/>
          <p:cNvSpPr>
            <a:spLocks noChangeArrowheads="1"/>
          </p:cNvSpPr>
          <p:nvPr/>
        </p:nvSpPr>
        <p:spPr bwMode="auto">
          <a:xfrm>
            <a:off x="3419872" y="5733256"/>
            <a:ext cx="2592388" cy="9144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nl-NL" altLang="nl-NL" dirty="0"/>
          </a:p>
          <a:p>
            <a:pPr algn="ctr" eaLnBrk="1" hangingPunct="1"/>
            <a:r>
              <a:rPr lang="nl-NL" altLang="nl-NL" sz="2800" b="1" dirty="0">
                <a:solidFill>
                  <a:schemeClr val="accent2"/>
                </a:solidFill>
              </a:rPr>
              <a:t>Training</a:t>
            </a:r>
          </a:p>
        </p:txBody>
      </p:sp>
      <p:sp>
        <p:nvSpPr>
          <p:cNvPr id="12" name="Rechthoek 8"/>
          <p:cNvSpPr>
            <a:spLocks noChangeArrowheads="1"/>
          </p:cNvSpPr>
          <p:nvPr/>
        </p:nvSpPr>
        <p:spPr bwMode="auto">
          <a:xfrm>
            <a:off x="3347864" y="3861048"/>
            <a:ext cx="2592388" cy="9144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nl-NL" altLang="nl-NL" sz="2800" b="1">
                <a:solidFill>
                  <a:schemeClr val="accent2"/>
                </a:solidFill>
              </a:rPr>
              <a:t>Wedstrijd</a:t>
            </a:r>
          </a:p>
        </p:txBody>
      </p:sp>
      <p:sp>
        <p:nvSpPr>
          <p:cNvPr id="13" name="PIJL-OMLAAG 6"/>
          <p:cNvSpPr>
            <a:spLocks noChangeArrowheads="1"/>
          </p:cNvSpPr>
          <p:nvPr/>
        </p:nvSpPr>
        <p:spPr bwMode="auto">
          <a:xfrm>
            <a:off x="4355976" y="2996952"/>
            <a:ext cx="484187" cy="690562"/>
          </a:xfrm>
          <a:prstGeom prst="downArrow">
            <a:avLst>
              <a:gd name="adj1" fmla="val 50000"/>
              <a:gd name="adj2" fmla="val 5005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4" name="PIJL-OMLAAG 6"/>
          <p:cNvSpPr>
            <a:spLocks noChangeArrowheads="1"/>
          </p:cNvSpPr>
          <p:nvPr/>
        </p:nvSpPr>
        <p:spPr bwMode="auto">
          <a:xfrm>
            <a:off x="4427984" y="4869160"/>
            <a:ext cx="484187" cy="690562"/>
          </a:xfrm>
          <a:prstGeom prst="downArrow">
            <a:avLst>
              <a:gd name="adj1" fmla="val 50000"/>
              <a:gd name="adj2" fmla="val 5005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9" name="Picture 3" descr="http://3.bp.blogspot.com/-_ju9ulMl7hQ/VV2PRPZIFvI/AAAAAAAAamE/Rs8IAhW0MCg/s1600/smartphone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664" y="2708920"/>
            <a:ext cx="2567174" cy="25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verkeersmaterialen.nl/media/catalog/product/cache/1/image/9df78eab33525d08d6e5fb8d27136e95/6/3/631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080" y="2708920"/>
            <a:ext cx="2520408" cy="25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776" y="2852936"/>
            <a:ext cx="4060353" cy="303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bierenzo.nl/media/catalog/category/righ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2276872"/>
            <a:ext cx="11509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bierenzo.nl/media/catalog/category/righ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3573016"/>
            <a:ext cx="11509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bierenzo.nl/media/catalog/category/righ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544" y="5085184"/>
            <a:ext cx="11509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lowlander.com/listing-images/La_Chouff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9448" r="9448" b="28346"/>
          <a:stretch>
            <a:fillRect/>
          </a:stretch>
        </p:blipFill>
        <p:spPr bwMode="auto">
          <a:xfrm>
            <a:off x="7452320" y="2348880"/>
            <a:ext cx="10525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lowlander.com/listing-images/La_Chouff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9448" r="9448" b="28346"/>
          <a:stretch>
            <a:fillRect/>
          </a:stretch>
        </p:blipFill>
        <p:spPr bwMode="auto">
          <a:xfrm>
            <a:off x="7467310" y="3665900"/>
            <a:ext cx="10525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ww.lowlander.com/listing-images/La_Chouff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9448" r="9448" b="28346"/>
          <a:stretch>
            <a:fillRect/>
          </a:stretch>
        </p:blipFill>
        <p:spPr bwMode="auto">
          <a:xfrm>
            <a:off x="7524328" y="5013176"/>
            <a:ext cx="10525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hoek 16"/>
          <p:cNvSpPr/>
          <p:nvPr/>
        </p:nvSpPr>
        <p:spPr>
          <a:xfrm>
            <a:off x="3203848" y="206084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nl-NL" sz="3200" b="1" dirty="0" smtClean="0">
                <a:solidFill>
                  <a:schemeClr val="bg1"/>
                </a:solidFill>
              </a:rPr>
              <a:t>Opruimen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9" name="irc_mi" descr="http://www.theet.nl/afbeeldingen/tegeltjes%20wijsheid%202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2132856"/>
            <a:ext cx="4464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2286000" y="314096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nl-NL" altLang="nl-NL" b="1" dirty="0" smtClean="0">
                <a:solidFill>
                  <a:srgbClr val="1F497D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Bedenk voordat</a:t>
            </a:r>
          </a:p>
          <a:p>
            <a:pPr algn="ctr" eaLnBrk="1" hangingPunct="1"/>
            <a:r>
              <a:rPr lang="nl-NL" altLang="nl-NL" b="1" dirty="0" smtClean="0">
                <a:solidFill>
                  <a:srgbClr val="1F497D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je een</a:t>
            </a:r>
            <a:endParaRPr lang="nl-NL" altLang="nl-NL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algn="ctr"/>
            <a:r>
              <a:rPr lang="nl-NL" altLang="nl-NL" b="1" dirty="0" smtClean="0">
                <a:solidFill>
                  <a:srgbClr val="1F497D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training ingaat</a:t>
            </a:r>
          </a:p>
          <a:p>
            <a:pPr algn="ctr"/>
            <a:endParaRPr lang="nl-NL" altLang="nl-NL" b="1" dirty="0" smtClean="0">
              <a:solidFill>
                <a:srgbClr val="1F497D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nl-NL" altLang="nl-NL" b="1" dirty="0" smtClean="0">
                <a:solidFill>
                  <a:srgbClr val="1F497D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wat je daarin </a:t>
            </a:r>
            <a:endParaRPr lang="nl-NL" altLang="nl-NL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nl-NL" altLang="nl-NL" b="1" dirty="0" smtClean="0">
                <a:solidFill>
                  <a:srgbClr val="1F497D"/>
                </a:solidFill>
                <a:latin typeface="Century Schoolbook" pitchFamily="18" charset="0"/>
              </a:rPr>
              <a:t>wilt bereiken</a:t>
            </a:r>
            <a:endParaRPr lang="nl-NL" altLang="nl-NL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irc_mi" descr="https://newagekids.files.wordpress.com/2013/05/nt-vraagteken.jpg?w=36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888" y="2204864"/>
            <a:ext cx="2213629" cy="30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hoek 10"/>
          <p:cNvSpPr/>
          <p:nvPr/>
        </p:nvSpPr>
        <p:spPr>
          <a:xfrm>
            <a:off x="2483768" y="5445224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nl-NL" sz="6000" b="1" dirty="0" err="1" smtClean="0">
                <a:solidFill>
                  <a:schemeClr val="bg1"/>
                </a:solidFill>
              </a:rPr>
              <a:t>Vragen</a:t>
            </a:r>
            <a:endParaRPr lang="nl-N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483768" y="3861048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</a:rPr>
              <a:t>Praktijkdeel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endParaRPr lang="nl-N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62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smtClean="0">
                <a:solidFill>
                  <a:schemeClr val="bg1"/>
                </a:solidFill>
              </a:rPr>
              <a:t>Video 1</a:t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3068960"/>
            <a:ext cx="7662366" cy="2592288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en-US" altLang="nl-NL" sz="4800" dirty="0" smtClean="0">
                <a:solidFill>
                  <a:schemeClr val="bg1"/>
                </a:solidFill>
                <a:hlinkClick r:id="rId3" action="ppaction://hlinkfile"/>
              </a:rPr>
              <a:t>..\Videos\Video </a:t>
            </a:r>
            <a:r>
              <a:rPr lang="en-US" altLang="nl-NL" sz="4800" dirty="0" err="1" smtClean="0">
                <a:solidFill>
                  <a:schemeClr val="bg1"/>
                </a:solidFill>
                <a:hlinkClick r:id="rId3" action="ppaction://hlinkfile"/>
              </a:rPr>
              <a:t>instructies</a:t>
            </a:r>
            <a:r>
              <a:rPr lang="en-US" altLang="nl-NL" sz="4800" dirty="0" smtClean="0">
                <a:solidFill>
                  <a:schemeClr val="bg1"/>
                </a:solidFill>
                <a:hlinkClick r:id="rId3" action="ppaction://hlinkfile"/>
              </a:rPr>
              <a:t>\Guus.MOV</a:t>
            </a:r>
            <a:endParaRPr lang="en-US" altLang="nl-NL" sz="48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smtClean="0">
                <a:solidFill>
                  <a:schemeClr val="bg1"/>
                </a:solidFill>
              </a:rPr>
              <a:t>Video 2</a:t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3068960"/>
            <a:ext cx="7662366" cy="3789040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en-US" altLang="nl-NL" sz="4800" dirty="0" smtClean="0">
                <a:solidFill>
                  <a:schemeClr val="bg1"/>
                </a:solidFill>
                <a:hlinkClick r:id="rId3" action="ppaction://hlinkfile"/>
              </a:rPr>
              <a:t>..\Videos\Video </a:t>
            </a:r>
            <a:r>
              <a:rPr lang="en-US" altLang="nl-NL" sz="4800" dirty="0" err="1" smtClean="0">
                <a:solidFill>
                  <a:schemeClr val="bg1"/>
                </a:solidFill>
                <a:hlinkClick r:id="rId3" action="ppaction://hlinkfile"/>
              </a:rPr>
              <a:t>instructies</a:t>
            </a:r>
            <a:r>
              <a:rPr lang="en-US" altLang="nl-NL" sz="4800" dirty="0" smtClean="0">
                <a:solidFill>
                  <a:schemeClr val="bg1"/>
                </a:solidFill>
                <a:hlinkClick r:id="rId3" action="ppaction://hlinkfile"/>
              </a:rPr>
              <a:t>\Lars.MOV</a:t>
            </a:r>
            <a:endParaRPr lang="en-US" altLang="nl-NL" sz="48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37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err="1" smtClean="0">
                <a:solidFill>
                  <a:schemeClr val="bg1"/>
                </a:solidFill>
              </a:rPr>
              <a:t>Opdracht</a:t>
            </a:r>
            <a:r>
              <a:rPr lang="en-US" altLang="nl-NL" sz="4000" b="1" dirty="0" smtClean="0">
                <a:solidFill>
                  <a:schemeClr val="bg1"/>
                </a:solidFill>
              </a:rPr>
              <a:t> </a:t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068960"/>
            <a:ext cx="6400800" cy="3789040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2400" dirty="0" err="1" smtClean="0">
                <a:solidFill>
                  <a:schemeClr val="bg1"/>
                </a:solidFill>
              </a:rPr>
              <a:t>Voorbeeld</a:t>
            </a:r>
            <a:r>
              <a:rPr lang="en-US" altLang="nl-NL" sz="2400" dirty="0" smtClean="0">
                <a:solidFill>
                  <a:schemeClr val="bg1"/>
                </a:solidFill>
              </a:rPr>
              <a:t> training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opbouw</a:t>
            </a:r>
            <a:endParaRPr lang="en-US" altLang="nl-NL" sz="24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nl-NL" sz="24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2400" dirty="0" smtClean="0">
                <a:solidFill>
                  <a:schemeClr val="bg1"/>
                </a:solidFill>
              </a:rPr>
              <a:t>Leer de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drijftechniek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aan</a:t>
            </a:r>
            <a:r>
              <a:rPr lang="en-US" altLang="nl-NL" sz="2400" dirty="0" smtClean="0">
                <a:solidFill>
                  <a:schemeClr val="bg1"/>
                </a:solidFill>
              </a:rPr>
              <a:t> en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bouw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deze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uit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naar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een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oefening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en</a:t>
            </a:r>
            <a:r>
              <a:rPr lang="en-US" altLang="nl-NL" sz="2400" dirty="0" smtClean="0">
                <a:solidFill>
                  <a:schemeClr val="bg1"/>
                </a:solidFill>
              </a:rPr>
              <a:t> tot slot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wedstrijdsituatieve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vorm</a:t>
            </a:r>
            <a:endParaRPr lang="en-US" altLang="nl-NL" sz="24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nl-NL" sz="24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nl-NL" sz="24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err="1" smtClean="0">
                <a:solidFill>
                  <a:schemeClr val="bg1"/>
                </a:solidFill>
              </a:rPr>
              <a:t>Opdracht</a:t>
            </a:r>
            <a:r>
              <a:rPr lang="en-US" altLang="nl-NL" sz="4000" b="1" dirty="0" smtClean="0">
                <a:solidFill>
                  <a:schemeClr val="bg1"/>
                </a:solidFill>
              </a:rPr>
              <a:t> 1 </a:t>
            </a:r>
            <a:r>
              <a:rPr lang="en-US" altLang="nl-NL" sz="2000" b="1" dirty="0" smtClean="0">
                <a:solidFill>
                  <a:schemeClr val="bg1"/>
                </a:solidFill>
              </a:rPr>
              <a:t>(BB)</a:t>
            </a:r>
            <a:br>
              <a:rPr lang="en-US" altLang="nl-NL" sz="2000" b="1" dirty="0" smtClean="0">
                <a:solidFill>
                  <a:schemeClr val="bg1"/>
                </a:solidFill>
              </a:rPr>
            </a:br>
            <a:endParaRPr lang="en-US" altLang="nl-NL" sz="20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068960"/>
            <a:ext cx="6400800" cy="3789040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Bereid met een paar mensen een oefening voor waarin het volgende voorkomt:</a:t>
            </a: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nl-NL" sz="24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2400" dirty="0" smtClean="0">
                <a:solidFill>
                  <a:schemeClr val="bg1"/>
                </a:solidFill>
              </a:rPr>
              <a:t>Leer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een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passeertechniek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aan</a:t>
            </a:r>
            <a:r>
              <a:rPr lang="en-US" altLang="nl-NL" sz="2400" dirty="0" smtClean="0">
                <a:solidFill>
                  <a:schemeClr val="bg1"/>
                </a:solidFill>
              </a:rPr>
              <a:t> en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bouw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deze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uit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naar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een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wedstrijdsituatieve</a:t>
            </a:r>
            <a:r>
              <a:rPr lang="en-US" altLang="nl-NL" sz="2400" dirty="0" smtClean="0">
                <a:solidFill>
                  <a:schemeClr val="bg1"/>
                </a:solidFill>
              </a:rPr>
              <a:t> </a:t>
            </a:r>
            <a:r>
              <a:rPr lang="en-US" altLang="nl-NL" sz="2400" dirty="0" err="1" smtClean="0">
                <a:solidFill>
                  <a:schemeClr val="bg1"/>
                </a:solidFill>
              </a:rPr>
              <a:t>vorm</a:t>
            </a:r>
            <a:endParaRPr lang="en-US" altLang="nl-NL" sz="24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nl-NL" sz="24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000" dirty="0" smtClean="0">
                <a:solidFill>
                  <a:schemeClr val="bg1"/>
                </a:solidFill>
              </a:rPr>
              <a:t>1 persoon gaat zo die training geven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000" dirty="0" smtClean="0">
                <a:solidFill>
                  <a:schemeClr val="bg1"/>
                </a:solidFill>
              </a:rPr>
              <a:t>Denk aan materialen en aantal spelers</a:t>
            </a:r>
            <a:endParaRPr lang="en-US" altLang="nl-NL" sz="20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nl-NL" sz="24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86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err="1" smtClean="0">
                <a:solidFill>
                  <a:schemeClr val="bg1"/>
                </a:solidFill>
              </a:rPr>
              <a:t>Programma</a:t>
            </a:r>
            <a:r>
              <a:rPr lang="en-US" altLang="nl-NL" sz="4000" b="1" dirty="0" smtClean="0">
                <a:solidFill>
                  <a:schemeClr val="bg1"/>
                </a:solidFill>
              </a:rPr>
              <a:t/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068960"/>
            <a:ext cx="6400800" cy="3789040"/>
          </a:xfrm>
        </p:spPr>
        <p:txBody>
          <a:bodyPr rIns="132080"/>
          <a:lstStyle/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nl-NL" sz="2000" dirty="0" err="1" smtClean="0">
                <a:solidFill>
                  <a:schemeClr val="bg1"/>
                </a:solidFill>
              </a:rPr>
              <a:t>Voorstellen</a:t>
            </a:r>
            <a:r>
              <a:rPr lang="en-US" altLang="nl-NL" sz="2000" dirty="0" smtClean="0">
                <a:solidFill>
                  <a:schemeClr val="bg1"/>
                </a:solidFill>
              </a:rPr>
              <a:t> Ad de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Gruiter</a:t>
            </a:r>
            <a:r>
              <a:rPr lang="en-US" altLang="nl-NL" sz="2000" dirty="0" smtClean="0">
                <a:solidFill>
                  <a:schemeClr val="bg1"/>
                </a:solidFill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en</a:t>
            </a:r>
            <a:r>
              <a:rPr lang="en-US" altLang="nl-NL" sz="2000" dirty="0" smtClean="0">
                <a:solidFill>
                  <a:schemeClr val="bg1"/>
                </a:solidFill>
              </a:rPr>
              <a:t> Joyce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Visser</a:t>
            </a: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nl-NL" sz="2000" dirty="0" err="1" smtClean="0">
                <a:solidFill>
                  <a:schemeClr val="bg1"/>
                </a:solidFill>
              </a:rPr>
              <a:t>Afspraken</a:t>
            </a: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nl-NL" sz="2000" dirty="0" smtClean="0">
                <a:solidFill>
                  <a:schemeClr val="bg1"/>
                </a:solidFill>
              </a:rPr>
              <a:t>Training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geven</a:t>
            </a:r>
            <a:r>
              <a:rPr lang="en-US" altLang="nl-NL" sz="2000" dirty="0" smtClean="0">
                <a:solidFill>
                  <a:schemeClr val="bg1"/>
                </a:solidFill>
              </a:rPr>
              <a:t> op het veld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olv</a:t>
            </a:r>
            <a:r>
              <a:rPr lang="en-US" altLang="nl-NL" sz="2000" dirty="0" smtClean="0">
                <a:solidFill>
                  <a:schemeClr val="bg1"/>
                </a:solidFill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Thijmen</a:t>
            </a:r>
            <a:r>
              <a:rPr lang="en-US" altLang="nl-NL" sz="2000" dirty="0" smtClean="0">
                <a:solidFill>
                  <a:schemeClr val="bg1"/>
                </a:solidFill>
              </a:rPr>
              <a:t> Schenk</a:t>
            </a: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nl-NL" sz="20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err="1" smtClean="0">
                <a:solidFill>
                  <a:schemeClr val="bg1"/>
                </a:solidFill>
              </a:rPr>
              <a:t>Opdracht</a:t>
            </a:r>
            <a:r>
              <a:rPr lang="en-US" altLang="nl-NL" sz="4000" b="1" dirty="0" smtClean="0">
                <a:solidFill>
                  <a:schemeClr val="bg1"/>
                </a:solidFill>
              </a:rPr>
              <a:t> 2 </a:t>
            </a:r>
            <a:r>
              <a:rPr lang="en-US" altLang="nl-NL" sz="2000" b="1" dirty="0" smtClean="0">
                <a:solidFill>
                  <a:schemeClr val="bg1"/>
                </a:solidFill>
              </a:rPr>
              <a:t>(NBB)</a:t>
            </a:r>
            <a:br>
              <a:rPr lang="en-US" altLang="nl-NL" sz="2000" b="1" dirty="0" smtClean="0">
                <a:solidFill>
                  <a:schemeClr val="bg1"/>
                </a:solidFill>
              </a:rPr>
            </a:br>
            <a:endParaRPr lang="en-US" altLang="nl-NL" sz="20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068960"/>
            <a:ext cx="8640960" cy="3789040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Bereid met een paar mensen een oefening voor waarin het volgende voorkomt: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nl-NL" sz="2400" dirty="0" smtClean="0"/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Het vertragen van de opbouw van de tegenstander.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400" dirty="0" smtClean="0">
                <a:solidFill>
                  <a:schemeClr val="bg1"/>
                </a:solidFill>
              </a:rPr>
              <a:t>Welke techniek gebruik je en hoe train je deze techniek?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400" dirty="0" smtClean="0">
                <a:solidFill>
                  <a:schemeClr val="bg1"/>
                </a:solidFill>
              </a:rPr>
              <a:t>Hoe bereid je de oefening uit naar een wedstrijdsituatieve vorm?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nl-NL" altLang="nl-NL" sz="20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000" dirty="0" smtClean="0">
                <a:solidFill>
                  <a:schemeClr val="bg1"/>
                </a:solidFill>
              </a:rPr>
              <a:t>1 persoon gaat zo die training geven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000" dirty="0" smtClean="0">
                <a:solidFill>
                  <a:schemeClr val="bg1"/>
                </a:solidFill>
              </a:rPr>
              <a:t>Denk aan materialen en aantal spelers</a:t>
            </a:r>
            <a:endParaRPr lang="en-US" altLang="nl-NL" sz="20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en-US" altLang="nl-NL" sz="20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en-US" altLang="nl-NL" sz="20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err="1" smtClean="0">
                <a:solidFill>
                  <a:schemeClr val="bg1"/>
                </a:solidFill>
              </a:rPr>
              <a:t>Opdracht</a:t>
            </a:r>
            <a:r>
              <a:rPr lang="en-US" altLang="nl-NL" sz="4000" b="1" dirty="0" smtClean="0">
                <a:solidFill>
                  <a:schemeClr val="bg1"/>
                </a:solidFill>
              </a:rPr>
              <a:t> 3 </a:t>
            </a:r>
            <a:r>
              <a:rPr lang="en-US" altLang="nl-NL" sz="2000" b="1" dirty="0" smtClean="0">
                <a:solidFill>
                  <a:schemeClr val="bg1"/>
                </a:solidFill>
              </a:rPr>
              <a:t>(BB-NBB-BB)</a:t>
            </a:r>
            <a:br>
              <a:rPr lang="en-US" altLang="nl-NL" sz="2000" b="1" dirty="0" smtClean="0">
                <a:solidFill>
                  <a:schemeClr val="bg1"/>
                </a:solidFill>
              </a:rPr>
            </a:br>
            <a:endParaRPr lang="en-US" altLang="nl-NL" sz="20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068960"/>
            <a:ext cx="8640960" cy="3789040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Bereid met een paar mensen een oefening voor waarin het volgende voorkomt: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Het voorbereiden van het eindspel. Welk spel kies je en wat zijn je aandachtspunten?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nl-NL" sz="2400" dirty="0" smtClean="0"/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nl-NL" altLang="nl-NL" sz="20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000" dirty="0" smtClean="0">
                <a:solidFill>
                  <a:schemeClr val="bg1"/>
                </a:solidFill>
              </a:rPr>
              <a:t>1 persoon gaat zo die training geven</a:t>
            </a:r>
          </a:p>
          <a:p>
            <a:pPr marL="39688" indent="0" algn="ctr" eaLnBrk="1" hangingPunct="1">
              <a:lnSpc>
                <a:spcPct val="90000"/>
              </a:lnSpc>
              <a:buNone/>
            </a:pPr>
            <a:r>
              <a:rPr lang="nl-NL" altLang="nl-NL" sz="2000" dirty="0" smtClean="0">
                <a:solidFill>
                  <a:schemeClr val="bg1"/>
                </a:solidFill>
              </a:rPr>
              <a:t>Denk aan materialen en aantal spelers</a:t>
            </a:r>
            <a:endParaRPr lang="en-US" altLang="nl-NL" sz="20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en-US" altLang="nl-NL" sz="2000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None/>
            </a:pPr>
            <a:endParaRPr lang="en-US" altLang="nl-NL" sz="20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85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smtClean="0">
                <a:solidFill>
                  <a:schemeClr val="bg1"/>
                </a:solidFill>
              </a:rPr>
              <a:t>Ad de </a:t>
            </a:r>
            <a:r>
              <a:rPr lang="en-US" altLang="nl-NL" sz="4000" b="1" dirty="0" err="1" smtClean="0">
                <a:solidFill>
                  <a:schemeClr val="bg1"/>
                </a:solidFill>
              </a:rPr>
              <a:t>Gruiter</a:t>
            </a:r>
            <a:r>
              <a:rPr lang="en-US" altLang="nl-NL" sz="4000" b="1" dirty="0" smtClean="0">
                <a:solidFill>
                  <a:schemeClr val="bg1"/>
                </a:solidFill>
              </a:rPr>
              <a:t> en Joyce </a:t>
            </a:r>
            <a:r>
              <a:rPr lang="en-US" altLang="nl-NL" sz="4000" b="1" dirty="0" err="1" smtClean="0">
                <a:solidFill>
                  <a:schemeClr val="bg1"/>
                </a:solidFill>
              </a:rPr>
              <a:t>Visser</a:t>
            </a:r>
            <a:r>
              <a:rPr lang="en-US" altLang="nl-NL" sz="4000" b="1" dirty="0" smtClean="0">
                <a:solidFill>
                  <a:schemeClr val="bg1"/>
                </a:solidFill>
              </a:rPr>
              <a:t/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Afbeelding 6" descr="Soubur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140968"/>
            <a:ext cx="3873980" cy="29232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858392"/>
          </a:xfrm>
        </p:spPr>
        <p:txBody>
          <a:bodyPr rIns="132080"/>
          <a:lstStyle/>
          <a:p>
            <a:pPr indent="0" eaLnBrk="1" hangingPunct="1"/>
            <a:r>
              <a:rPr lang="en-US" altLang="nl-NL" sz="3200" b="1" dirty="0" err="1" smtClean="0">
                <a:solidFill>
                  <a:schemeClr val="bg1"/>
                </a:solidFill>
              </a:rPr>
              <a:t>Verantwoordelijkheden</a:t>
            </a:r>
            <a:r>
              <a:rPr lang="en-US" altLang="nl-NL" sz="3200" b="1" dirty="0" smtClean="0">
                <a:solidFill>
                  <a:schemeClr val="bg1"/>
                </a:solidFill>
              </a:rPr>
              <a:t> van </a:t>
            </a:r>
            <a:r>
              <a:rPr lang="en-US" altLang="nl-NL" sz="3200" b="1" dirty="0" err="1" smtClean="0">
                <a:solidFill>
                  <a:schemeClr val="bg1"/>
                </a:solidFill>
              </a:rPr>
              <a:t>een</a:t>
            </a:r>
            <a:r>
              <a:rPr lang="en-US" altLang="nl-NL" sz="3200" b="1" dirty="0" smtClean="0">
                <a:solidFill>
                  <a:schemeClr val="bg1"/>
                </a:solidFill>
              </a:rPr>
              <a:t> trainer</a:t>
            </a:r>
            <a:br>
              <a:rPr lang="en-US" alt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11560" y="321297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1.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Dat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er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iets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geleerd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wordt</a:t>
            </a:r>
            <a:endParaRPr lang="en-US" altLang="nl-NL" sz="2400" b="1" dirty="0" smtClean="0">
              <a:solidFill>
                <a:schemeClr val="bg1"/>
              </a:solidFill>
              <a:latin typeface="Arial Bold"/>
              <a:ea typeface="MS PGothic" pitchFamily="34" charset="-128"/>
              <a:sym typeface="Arial Bold"/>
            </a:endParaRPr>
          </a:p>
          <a:p>
            <a:pPr eaLnBrk="1" hangingPunct="1"/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 </a:t>
            </a:r>
          </a:p>
          <a:p>
            <a:pPr eaLnBrk="1" hangingPunct="1"/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2.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Spelers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/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sters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krijgen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training die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bij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ze</a:t>
            </a:r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 past</a:t>
            </a:r>
          </a:p>
          <a:p>
            <a:pPr eaLnBrk="1" hangingPunct="1"/>
            <a:endParaRPr lang="en-US" altLang="nl-NL" sz="2400" b="1" dirty="0" smtClean="0">
              <a:solidFill>
                <a:schemeClr val="bg1"/>
              </a:solidFill>
              <a:latin typeface="Arial Bold"/>
              <a:ea typeface="MS PGothic" pitchFamily="34" charset="-128"/>
              <a:sym typeface="Arial Bold"/>
            </a:endParaRPr>
          </a:p>
          <a:p>
            <a:pPr eaLnBrk="1" hangingPunct="1"/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3.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Sfeer</a:t>
            </a:r>
            <a:endParaRPr lang="en-US" altLang="nl-NL" sz="2400" b="1" dirty="0" smtClean="0">
              <a:solidFill>
                <a:schemeClr val="bg1"/>
              </a:solidFill>
              <a:latin typeface="Arial Bold"/>
              <a:ea typeface="MS PGothic" pitchFamily="34" charset="-128"/>
              <a:sym typeface="Arial Bold"/>
            </a:endParaRPr>
          </a:p>
          <a:p>
            <a:pPr eaLnBrk="1" hangingPunct="1"/>
            <a:endParaRPr lang="en-US" altLang="nl-NL" sz="2400" b="1" dirty="0" smtClean="0">
              <a:solidFill>
                <a:schemeClr val="bg1"/>
              </a:solidFill>
              <a:latin typeface="Arial Bold"/>
              <a:ea typeface="MS PGothic" pitchFamily="34" charset="-128"/>
              <a:sym typeface="Arial Bold"/>
            </a:endParaRPr>
          </a:p>
          <a:p>
            <a:pPr eaLnBrk="1" hangingPunct="1"/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4.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Veiligheid</a:t>
            </a:r>
            <a:endParaRPr lang="en-US" altLang="nl-NL" sz="2400" b="1" dirty="0" smtClean="0">
              <a:solidFill>
                <a:schemeClr val="bg1"/>
              </a:solidFill>
              <a:latin typeface="Arial Bold"/>
              <a:ea typeface="MS PGothic" pitchFamily="34" charset="-128"/>
              <a:sym typeface="Arial Bold"/>
            </a:endParaRPr>
          </a:p>
          <a:p>
            <a:pPr eaLnBrk="1" hangingPunct="1"/>
            <a:endParaRPr lang="en-US" altLang="nl-NL" sz="2400" b="1" dirty="0" smtClean="0">
              <a:solidFill>
                <a:schemeClr val="bg1"/>
              </a:solidFill>
              <a:latin typeface="Arial Bold"/>
              <a:ea typeface="MS PGothic" pitchFamily="34" charset="-128"/>
              <a:sym typeface="Arial Bold"/>
            </a:endParaRPr>
          </a:p>
          <a:p>
            <a:pPr eaLnBrk="1" hangingPunct="1"/>
            <a:r>
              <a:rPr lang="en-US" altLang="nl-NL" sz="2400" b="1" dirty="0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5. </a:t>
            </a:r>
            <a:r>
              <a:rPr lang="en-US" altLang="nl-NL" sz="2400" b="1" dirty="0" err="1" smtClean="0">
                <a:solidFill>
                  <a:schemeClr val="bg1"/>
                </a:solidFill>
                <a:latin typeface="Arial Bold"/>
                <a:ea typeface="MS PGothic" pitchFamily="34" charset="-128"/>
                <a:sym typeface="Arial Bold"/>
              </a:rPr>
              <a:t>Materialen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9" name="Afbeelding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664" y="2420888"/>
            <a:ext cx="5976664" cy="388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11" name="Afbeelding 5" descr="klok.jpg"/>
          <p:cNvPicPr>
            <a:picLocks noChangeAspect="1" noChangeArrowheads="1"/>
          </p:cNvPicPr>
          <p:nvPr/>
        </p:nvPicPr>
        <p:blipFill>
          <a:blip r:embed="rId5"/>
          <a:srcRect t="7985" b="7985"/>
          <a:stretch>
            <a:fillRect/>
          </a:stretch>
        </p:blipFill>
        <p:spPr bwMode="auto">
          <a:xfrm>
            <a:off x="683568" y="2132856"/>
            <a:ext cx="3384376" cy="225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static2.trouw.nl/static/photo/2014/12/0/0/20140927104001/media_xl_251251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22083"/>
          <a:stretch>
            <a:fillRect/>
          </a:stretch>
        </p:blipFill>
        <p:spPr bwMode="auto">
          <a:xfrm>
            <a:off x="5220072" y="2060848"/>
            <a:ext cx="34766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plzcdn.com/resize/500-500/upload/136449c43d7939ea2de29accbc9cc981c29ycnktaW0tbGF0ZS10c2hpcnQuanBn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785" y="4591456"/>
            <a:ext cx="2088232" cy="197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Afbeelding 2" descr="Afbeeldingsresultaat voor sportkledi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50394"/>
          <a:stretch>
            <a:fillRect/>
          </a:stretch>
        </p:blipFill>
        <p:spPr bwMode="auto">
          <a:xfrm>
            <a:off x="6443663" y="2276475"/>
            <a:ext cx="1873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Afbeelding 2" descr="Afbeeldingsresultaat voor sportkledi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50394"/>
          <a:stretch>
            <a:fillRect/>
          </a:stretch>
        </p:blipFill>
        <p:spPr bwMode="auto">
          <a:xfrm>
            <a:off x="6443663" y="2276475"/>
            <a:ext cx="1873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2276475"/>
            <a:ext cx="41767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9" name="Picture 5" descr="http://www.elliesverhalen.nl/wp-content/uploads/2014/02/De-zo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portal.skipos.nl/Vakantieroosters/SiteAssets/SitePages/Introductiepagina/Vakantie%20man%20op%20strand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560" y="234888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Souburgh 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768" y="4797152"/>
            <a:ext cx="4860032" cy="1575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Pages>0</Pages>
  <Words>304</Words>
  <Characters>0</Characters>
  <Application>Microsoft Office PowerPoint</Application>
  <PresentationFormat>Diavoorstelling (4:3)</PresentationFormat>
  <Lines>0</Lines>
  <Paragraphs>88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Standaardontwerp</vt:lpstr>
      <vt:lpstr>Welkom </vt:lpstr>
      <vt:lpstr>Programma </vt:lpstr>
      <vt:lpstr>Ad de Gruiter en Joyce Visser </vt:lpstr>
      <vt:lpstr>Verantwoordelijkheden van een trainer 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Video 1 </vt:lpstr>
      <vt:lpstr>Video 2 </vt:lpstr>
      <vt:lpstr>Opdracht  </vt:lpstr>
      <vt:lpstr>Opdracht 1 (BB) </vt:lpstr>
      <vt:lpstr>Opdracht 2 (NBB) </vt:lpstr>
      <vt:lpstr>Opdracht 3 (BB-NBB-BB)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 – avond F-leden</dc:title>
  <dc:creator>A.W. de Gruiter</dc:creator>
  <cp:lastModifiedBy>Joyce Visser</cp:lastModifiedBy>
  <cp:revision>98</cp:revision>
  <dcterms:modified xsi:type="dcterms:W3CDTF">2017-08-31T08:33:28Z</dcterms:modified>
</cp:coreProperties>
</file>